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555" r:id="rId3"/>
    <p:sldId id="556" r:id="rId4"/>
    <p:sldId id="566" r:id="rId5"/>
    <p:sldId id="562" r:id="rId6"/>
    <p:sldId id="612" r:id="rId7"/>
    <p:sldId id="568" r:id="rId8"/>
    <p:sldId id="557" r:id="rId9"/>
    <p:sldId id="605" r:id="rId10"/>
    <p:sldId id="567" r:id="rId11"/>
    <p:sldId id="563" r:id="rId12"/>
    <p:sldId id="558" r:id="rId13"/>
    <p:sldId id="569" r:id="rId14"/>
    <p:sldId id="559" r:id="rId15"/>
    <p:sldId id="570" r:id="rId16"/>
    <p:sldId id="603" r:id="rId17"/>
    <p:sldId id="604" r:id="rId18"/>
    <p:sldId id="561" r:id="rId19"/>
    <p:sldId id="564" r:id="rId20"/>
    <p:sldId id="571" r:id="rId21"/>
    <p:sldId id="565" r:id="rId22"/>
    <p:sldId id="611" r:id="rId23"/>
    <p:sldId id="554" r:id="rId24"/>
    <p:sldId id="574" r:id="rId25"/>
    <p:sldId id="577" r:id="rId26"/>
    <p:sldId id="576" r:id="rId27"/>
    <p:sldId id="606" r:id="rId28"/>
    <p:sldId id="607" r:id="rId29"/>
    <p:sldId id="609" r:id="rId30"/>
    <p:sldId id="575" r:id="rId31"/>
    <p:sldId id="573" r:id="rId32"/>
    <p:sldId id="580" r:id="rId33"/>
    <p:sldId id="579" r:id="rId34"/>
    <p:sldId id="578" r:id="rId35"/>
    <p:sldId id="581" r:id="rId36"/>
    <p:sldId id="582" r:id="rId37"/>
    <p:sldId id="584" r:id="rId38"/>
    <p:sldId id="583" r:id="rId39"/>
    <p:sldId id="610" r:id="rId40"/>
    <p:sldId id="585" r:id="rId41"/>
    <p:sldId id="588" r:id="rId42"/>
    <p:sldId id="608" r:id="rId43"/>
    <p:sldId id="586" r:id="rId44"/>
    <p:sldId id="587" r:id="rId45"/>
    <p:sldId id="589" r:id="rId46"/>
    <p:sldId id="590" r:id="rId47"/>
    <p:sldId id="591" r:id="rId48"/>
    <p:sldId id="592" r:id="rId49"/>
    <p:sldId id="593" r:id="rId50"/>
    <p:sldId id="594" r:id="rId51"/>
    <p:sldId id="595" r:id="rId52"/>
    <p:sldId id="572" r:id="rId53"/>
  </p:sldIdLst>
  <p:sldSz cx="9144000" cy="6858000" type="screen4x3"/>
  <p:notesSz cx="6797675" cy="9926638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C3912"/>
    <a:srgbClr val="F11D4A"/>
    <a:srgbClr val="BE4036"/>
    <a:srgbClr val="CC0000"/>
    <a:srgbClr val="FCECE7"/>
    <a:srgbClr val="F9D8CC"/>
    <a:srgbClr val="F3B6A3"/>
    <a:srgbClr val="F6C7B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7687" autoAdjust="0"/>
  </p:normalViewPr>
  <p:slideViewPr>
    <p:cSldViewPr>
      <p:cViewPr>
        <p:scale>
          <a:sx n="93" d="100"/>
          <a:sy n="93" d="100"/>
        </p:scale>
        <p:origin x="150" y="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9C1239-443C-4DE0-966E-71E19D007CFF}" type="datetimeFigureOut">
              <a:rPr lang="tr-TR"/>
              <a:pPr>
                <a:defRPr/>
              </a:pPr>
              <a:t>19.4.2016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7378877-B25F-4EC9-A0D9-C245FA5E4B5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="" xmlns:p14="http://schemas.microsoft.com/office/powerpoint/2010/main" val="2911236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329F5FD-CD7F-4F23-A7CF-C0D39E749082}" type="datetimeFigureOut">
              <a:rPr lang="tr-TR"/>
              <a:pPr>
                <a:defRPr/>
              </a:pPr>
              <a:t>19.4.2016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72CABB94-8D7F-44DE-AD4F-C4EC1BE42E4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="" xmlns:p14="http://schemas.microsoft.com/office/powerpoint/2010/main" val="35048861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="" xmlns:p14="http://schemas.microsoft.com/office/powerpoint/2010/main" val="282303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="" xmlns:p14="http://schemas.microsoft.com/office/powerpoint/2010/main" val="786173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="" xmlns:p14="http://schemas.microsoft.com/office/powerpoint/2010/main" val="1500827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</p:spTree>
    <p:extLst>
      <p:ext uri="{BB962C8B-B14F-4D97-AF65-F5344CB8AC3E}">
        <p14:creationId xmlns="" xmlns:p14="http://schemas.microsoft.com/office/powerpoint/2010/main" val="2180823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="" xmlns:p14="http://schemas.microsoft.com/office/powerpoint/2010/main" val="2879697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="" xmlns:p14="http://schemas.microsoft.com/office/powerpoint/2010/main" val="2989600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="" xmlns:p14="http://schemas.microsoft.com/office/powerpoint/2010/main" val="2886555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="" xmlns:p14="http://schemas.microsoft.com/office/powerpoint/2010/main" val="110122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="" xmlns:p14="http://schemas.microsoft.com/office/powerpoint/2010/main" val="32996830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ABB94-8D7F-44DE-AD4F-C4EC1BE42E4E}" type="slidenum">
              <a:rPr lang="tr-TR" altLang="tr-TR" smtClean="0"/>
              <a:pPr/>
              <a:t>40</a:t>
            </a:fld>
            <a:endParaRPr lang="tr-TR" alt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="" xmlns:p14="http://schemas.microsoft.com/office/powerpoint/2010/main" val="2009415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="" xmlns:p14="http://schemas.microsoft.com/office/powerpoint/2010/main" val="1189426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="" xmlns:p14="http://schemas.microsoft.com/office/powerpoint/2010/main" val="3306183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="" xmlns:p14="http://schemas.microsoft.com/office/powerpoint/2010/main" val="4024214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="" xmlns:p14="http://schemas.microsoft.com/office/powerpoint/2010/main" val="47618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="" xmlns:p14="http://schemas.microsoft.com/office/powerpoint/2010/main" val="925711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="" xmlns:p14="http://schemas.microsoft.com/office/powerpoint/2010/main" val="4111214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="" xmlns:p14="http://schemas.microsoft.com/office/powerpoint/2010/main" val="246570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Resim" descr="powerpoint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652120" y="3573016"/>
            <a:ext cx="3491880" cy="158417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99BA9-7F6A-4648-8BEA-CEF4D3136AEE}" type="datetime1">
              <a:rPr lang="tr-TR"/>
              <a:pPr>
                <a:defRPr/>
              </a:pPr>
              <a:t>19.4.2016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D4699-E1BC-452A-B8C6-AEBD6CAC2F65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61603-5556-47B6-90E1-BADA023936AB}" type="datetime1">
              <a:rPr lang="tr-TR"/>
              <a:pPr>
                <a:defRPr/>
              </a:pPr>
              <a:t>19.4.2016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49A24-E5E0-475F-B467-927F95DAB292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7C4A5-9BF8-4A6C-A1E7-B80463EF623B}" type="datetime1">
              <a:rPr lang="tr-TR"/>
              <a:pPr>
                <a:defRPr/>
              </a:pPr>
              <a:t>19.4.2016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D3FFE-6E9C-4A5F-9EBA-A0FFE8D627C5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8C279-E813-49E5-9476-B8D3A3871D2A}" type="datetime1">
              <a:rPr lang="tr-TR"/>
              <a:pPr>
                <a:defRPr/>
              </a:pPr>
              <a:t>19.4.2016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21E10-57FA-4079-9CC5-50E1313EBA5C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0"/>
            <a:ext cx="8240713" cy="61261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73100-9DD6-4893-966C-F2CF7784D179}" type="datetime1">
              <a:rPr lang="tr-TR"/>
              <a:pPr>
                <a:defRPr/>
              </a:pPr>
              <a:t>19.4.2016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EE802-E619-48F9-BBAF-72608860DAFD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41B76-66B3-42BE-AFE9-AF17BA56FB20}" type="datetime1">
              <a:rPr lang="tr-TR"/>
              <a:pPr>
                <a:defRPr/>
              </a:pPr>
              <a:t>19.4.2016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35F68-3668-4962-A497-10E3DEBC8A3A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5ED91-924F-40BF-B245-81A9393CA2AD}" type="datetime1">
              <a:rPr lang="tr-TR"/>
              <a:pPr>
                <a:defRPr/>
              </a:pPr>
              <a:t>19.4.2016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582A1-24A0-473D-889F-91BFCC35A5C7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82FFD-B81D-478D-B972-378E8B2D1D9D}" type="datetime1">
              <a:rPr lang="tr-TR"/>
              <a:pPr>
                <a:defRPr/>
              </a:pPr>
              <a:t>19.4.2016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D2EDE-5F77-4D80-AD4E-492F7F14596A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2FA44-44EA-47AB-8753-DD70F7DC914E}" type="datetime1">
              <a:rPr lang="tr-TR"/>
              <a:pPr>
                <a:defRPr/>
              </a:pPr>
              <a:t>19.4.2016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16EA6-11C0-4950-BE9B-E5C0903F6C48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71992-6C01-4F3D-BFFB-6AD3F15DC716}" type="datetime1">
              <a:rPr lang="tr-TR"/>
              <a:pPr>
                <a:defRPr/>
              </a:pPr>
              <a:t>19.4.2016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D1D7D-FA4F-4843-B51C-DD19D0D911C5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7E146-8DE2-4B6D-ACEA-88EB41814AE4}" type="datetime1">
              <a:rPr lang="tr-TR"/>
              <a:pPr>
                <a:defRPr/>
              </a:pPr>
              <a:t>19.4.2016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E9A99-571A-4735-A620-0226E30C10E4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2EE53-84B4-4EC9-9F43-0ED7234C6B44}" type="datetime1">
              <a:rPr lang="tr-TR"/>
              <a:pPr>
                <a:defRPr/>
              </a:pPr>
              <a:t>19.4.2016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E39C6-54F0-41F9-8699-BF4B7E22FCF5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58BFA-CBFD-46AC-BFDF-3E77BD054A7E}" type="datetime1">
              <a:rPr lang="tr-TR"/>
              <a:pPr>
                <a:defRPr/>
              </a:pPr>
              <a:t>19.4.2016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08FA6-0C7E-4333-9966-0DFD17C9D683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7 Resim" descr="powerpoint3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68313" y="0"/>
            <a:ext cx="82296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8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68038E-04BC-4723-AB67-31926306EA68}" type="datetime1">
              <a:rPr lang="tr-TR"/>
              <a:pPr>
                <a:defRPr/>
              </a:pPr>
              <a:t>19.4.2016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866D59E-B898-46F6-9CC7-F3117C9949F7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7" r:id="rId1"/>
    <p:sldLayoutId id="2147485395" r:id="rId2"/>
    <p:sldLayoutId id="2147485396" r:id="rId3"/>
    <p:sldLayoutId id="2147485397" r:id="rId4"/>
    <p:sldLayoutId id="2147485398" r:id="rId5"/>
    <p:sldLayoutId id="2147485399" r:id="rId6"/>
    <p:sldLayoutId id="2147485400" r:id="rId7"/>
    <p:sldLayoutId id="2147485401" r:id="rId8"/>
    <p:sldLayoutId id="2147485402" r:id="rId9"/>
    <p:sldLayoutId id="2147485403" r:id="rId10"/>
    <p:sldLayoutId id="2147485404" r:id="rId11"/>
    <p:sldLayoutId id="2147485405" r:id="rId12"/>
    <p:sldLayoutId id="2147485406" r:id="rId13"/>
  </p:sldLayoutIdLst>
  <p:transition spd="slow">
    <p:blinds dir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145435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 </a:t>
            </a:r>
          </a:p>
          <a:p>
            <a:pPr algn="ctr">
              <a:buNone/>
            </a:pP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1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73944" y="1621731"/>
            <a:ext cx="7416800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 smtClean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M.E.B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 smtClean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ÖLÇME</a:t>
            </a:r>
            <a:r>
              <a:rPr lang="tr-TR" altLang="tr-TR" sz="3600" b="1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, DEĞERLENDİRME VE SINAV HİZMETELERİ GENEL </a:t>
            </a:r>
            <a:r>
              <a:rPr lang="tr-TR" altLang="tr-TR" sz="3600" b="1" dirty="0" smtClean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MÜDÜRLÜĞÜ</a:t>
            </a:r>
            <a:r>
              <a:rPr lang="tr-TR" altLang="tr-TR" sz="3600" b="1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/>
            </a:r>
            <a:br>
              <a:rPr lang="tr-TR" altLang="tr-TR" sz="3600" b="1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</a:br>
            <a:r>
              <a:rPr lang="tr-TR" altLang="tr-TR" sz="3600" b="1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/>
            </a:r>
            <a:br>
              <a:rPr lang="tr-TR" altLang="tr-TR" sz="3600" b="1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</a:br>
            <a:r>
              <a:rPr lang="tr-TR" altLang="tr-TR" sz="2800" b="1" dirty="0" smtClean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SINAV GÜVENLİĞİ VE SINAV YÖNETİMİ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 smtClean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DAİRE BAŞKANLIĞI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2800" b="1" dirty="0" smtClean="0">
              <a:latin typeface="Times New Roman" pitchFamily="18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 smtClean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ORTAK SINAVLAR</a:t>
            </a:r>
            <a:endParaRPr lang="tr-TR" altLang="tr-TR" sz="2800" dirty="0">
              <a:latin typeface="Times New Roman" pitchFamily="18" charset="0"/>
              <a:ea typeface="ＭＳ Ｐゴシック" panose="020B0600070205080204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10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251520" y="1196752"/>
            <a:ext cx="813690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A3- AÇIKLAMASI:</a:t>
            </a:r>
          </a:p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-Tutulan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Tutanaklarda emniyet görevlilerinin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imzasının olmadığı,</a:t>
            </a:r>
          </a:p>
          <a:p>
            <a:pPr marL="0" indent="0" algn="just">
              <a:buNone/>
            </a:pP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-Sınav Evrakı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Güvenlik Kutusunun kapağı iple bağlanıp mühürlenmiş ise emniyet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görevlisinin de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imzasının olduğu tutanak kutu üzerine bant ile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yapıştırılmadığı,</a:t>
            </a:r>
          </a:p>
          <a:p>
            <a:pPr marL="0" indent="0" algn="just">
              <a:buNone/>
            </a:pP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-Güvenlik Kilidi kırık olan Sınav Evrak Güvenlik Kutusu ile ilgili herhangi bir işlem yapılmaksızın Sınav Evrakı Saklama Odasına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konulduğu.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886436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11</a:t>
            </a:fld>
            <a:endParaRPr lang="tr-TR" altLang="tr-TR"/>
          </a:p>
        </p:txBody>
      </p:sp>
      <p:sp>
        <p:nvSpPr>
          <p:cNvPr id="5" name="4 İçerik Yer Tutucusu"/>
          <p:cNvSpPr txBox="1">
            <a:spLocks/>
          </p:cNvSpPr>
          <p:nvPr/>
        </p:nvSpPr>
        <p:spPr bwMode="auto">
          <a:xfrm>
            <a:off x="971600" y="1700808"/>
            <a:ext cx="7272808" cy="283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B- SINAV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EVRAKI GÜVENLİK KUTULARININ SINAV EVRAKI SAKLAMA ODASINDAN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ALINMASI</a:t>
            </a:r>
            <a:r>
              <a:rPr lang="tr-TR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ŞEHİR İÇİ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NAKİL KURYELERİNE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TESLİMİ VE OKULLARA NAKLİ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İŞLEMLERİNDE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TESPİT EDİLEN SORUNLAR</a:t>
            </a:r>
          </a:p>
          <a:p>
            <a:pPr>
              <a:buFont typeface="Arial" charset="0"/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604985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454185" y="1628800"/>
            <a:ext cx="8229600" cy="1703003"/>
          </a:xfrm>
        </p:spPr>
        <p:txBody>
          <a:bodyPr/>
          <a:lstStyle/>
          <a:p>
            <a:pPr marL="0" indent="0" algn="just">
              <a:buNone/>
            </a:pP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B1- GÜVENLİK KİLİDİ KIRIK OLAN SINAV EVRAKI GÜVENLİK KUTULARINDA HERHANGİ BİR TEDBİR ALINMADAN ŞEHİR İÇİ  NAKİL KURYELERİNE TESLİM EDİLMESİ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12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8" name="4 İçerik Yer Tutucusu"/>
          <p:cNvSpPr txBox="1">
            <a:spLocks/>
          </p:cNvSpPr>
          <p:nvPr/>
        </p:nvSpPr>
        <p:spPr bwMode="auto">
          <a:xfrm>
            <a:off x="2375248" y="112324"/>
            <a:ext cx="6768752" cy="9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B- SINAV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EVRAKI GÜVENLİK KUTULARININ SINAV EVRAKI SAKLAMA ODASINDAN </a:t>
            </a: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ALINMASI, ŞEHİR İÇİ NAKİL KURYELERİNE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TESLİMİ VE OKULLARA NAKLİ </a:t>
            </a: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İŞLEMLERİNDE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TESPİT EDİLEN SORUNLAR</a:t>
            </a:r>
          </a:p>
          <a:p>
            <a:pPr>
              <a:buFont typeface="Arial" charset="0"/>
              <a:buNone/>
            </a:pP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tr-TR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677533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B1-AÇIKLAMASI:</a:t>
            </a:r>
          </a:p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Şehir İçi Nakil Kuryelerine, kilidi kırılmış kutuların ilave tedbir alınmadan ve herhangi bir açıklama yapılmadan teslim edildiği.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13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="" xmlns:p14="http://schemas.microsoft.com/office/powerpoint/2010/main" val="124800337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4643456"/>
          </a:xfrm>
        </p:spPr>
        <p:txBody>
          <a:bodyPr/>
          <a:lstStyle/>
          <a:p>
            <a:pPr marL="0" indent="0" algn="just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B2- SINAV GÜNÜ SINAV EVRAKI GÜVENLİK KUTULARININ SINAV BİNALARINA NAKLİNDE MEVSİM ŞARTLARI VE DİĞER ETKENLERİN DİKKATE ALINMAMASI</a:t>
            </a:r>
          </a:p>
          <a:p>
            <a:pPr marL="0" indent="0">
              <a:buNone/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14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7" name="4 İçerik Yer Tutucusu"/>
          <p:cNvSpPr txBox="1">
            <a:spLocks/>
          </p:cNvSpPr>
          <p:nvPr/>
        </p:nvSpPr>
        <p:spPr bwMode="auto">
          <a:xfrm>
            <a:off x="2375248" y="112324"/>
            <a:ext cx="6768752" cy="9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B- SINAV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EVRAKI GÜVENLİK KUTULARININ SINAV EVRAKI SAKLAMA ODASINDAN </a:t>
            </a: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ALINMASI, ŞEHİR İÇİ NAKİL KURYELERİNE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TESLİMİ VE OKULLARA NAKLİ </a:t>
            </a: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İŞLEMLERİNDE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TESPİT EDİLEN SORUNLAR</a:t>
            </a:r>
          </a:p>
          <a:p>
            <a:pPr>
              <a:buFont typeface="Arial" charset="0"/>
              <a:buNone/>
            </a:pP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tr-TR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093049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15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306760" y="1340768"/>
            <a:ext cx="85137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B2-AÇIKLAMASI: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-Mevsim şartlarına bağlı olarak sınav evrakının zamanında sınav merkezine ulaştırılmadığı</a:t>
            </a:r>
          </a:p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Gösteri yürüyüşü, miting, tören </a:t>
            </a:r>
            <a:r>
              <a:rPr lang="tr-T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vb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etkenlerin dikkate alınmadığı,</a:t>
            </a:r>
          </a:p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Bu nedenle okullarda sınavın geç başladığı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227586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611560" y="968853"/>
            <a:ext cx="8229600" cy="5015371"/>
          </a:xfrm>
        </p:spPr>
        <p:txBody>
          <a:bodyPr/>
          <a:lstStyle/>
          <a:p>
            <a:pPr marL="0" indent="0" algn="just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B3- </a:t>
            </a:r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İL/İLÇELERDE SINAV </a:t>
            </a: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EVRAKININ </a:t>
            </a:r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NAKLİNDE UYGUN ARAÇLARIN </a:t>
            </a: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KULLANILMAMASI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16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7" name="4 İçerik Yer Tutucusu"/>
          <p:cNvSpPr txBox="1">
            <a:spLocks/>
          </p:cNvSpPr>
          <p:nvPr/>
        </p:nvSpPr>
        <p:spPr bwMode="auto">
          <a:xfrm>
            <a:off x="2375248" y="112324"/>
            <a:ext cx="6768752" cy="9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B- SINAV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EVRAKI GÜVENLİK KUTULARININ SINAV EVRAKI SAKLAMA ODASINDAN </a:t>
            </a: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ALINMASI, ŞEHİR İÇİ NAKİL KURYELERİNE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TESLİMİ VE OKULLARA NAKLİ </a:t>
            </a: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İŞLEMLERİNDE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TESPİT EDİLEN SORUNLAR</a:t>
            </a:r>
          </a:p>
          <a:p>
            <a:pPr>
              <a:buFont typeface="Arial" charset="0"/>
              <a:buNone/>
            </a:pP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tr-TR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29457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17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306760" y="1340768"/>
            <a:ext cx="85137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B3-AÇIKLAMA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-Üstü açık pikap türü araçlar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kullanıldığı.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568516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363055" y="1149933"/>
            <a:ext cx="8229600" cy="3359187"/>
          </a:xfrm>
        </p:spPr>
        <p:txBody>
          <a:bodyPr/>
          <a:lstStyle/>
          <a:p>
            <a:pPr marL="0" indent="0" algn="just">
              <a:buNone/>
            </a:pP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18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8" name="4 İçerik Yer Tutucusu"/>
          <p:cNvSpPr txBox="1">
            <a:spLocks/>
          </p:cNvSpPr>
          <p:nvPr/>
        </p:nvSpPr>
        <p:spPr bwMode="auto">
          <a:xfrm>
            <a:off x="1043608" y="2303158"/>
            <a:ext cx="6912768" cy="220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C- BİNA SINAV KOMİSYONUNCA YAPILAN HATALAR</a:t>
            </a:r>
          </a:p>
          <a:p>
            <a:pPr algn="ctr">
              <a:buNone/>
            </a:pPr>
            <a:endParaRPr lang="tr-T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77535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363055" y="1149933"/>
            <a:ext cx="8229600" cy="3359187"/>
          </a:xfrm>
        </p:spPr>
        <p:txBody>
          <a:bodyPr/>
          <a:lstStyle/>
          <a:p>
            <a:pPr marL="0" indent="0" algn="just">
              <a:buNone/>
            </a:pP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19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7" name="4 İçerik Yer Tutucusu"/>
          <p:cNvSpPr txBox="1">
            <a:spLocks/>
          </p:cNvSpPr>
          <p:nvPr/>
        </p:nvSpPr>
        <p:spPr bwMode="auto">
          <a:xfrm>
            <a:off x="2196869" y="191400"/>
            <a:ext cx="6912768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C-BİNA SINAV KOMİSYONUNCA YAPILAN HATALAR</a:t>
            </a:r>
          </a:p>
          <a:p>
            <a:pPr algn="ctr">
              <a:buNone/>
            </a:pP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4 İçerik Yer Tutucusu"/>
          <p:cNvSpPr txBox="1">
            <a:spLocks/>
          </p:cNvSpPr>
          <p:nvPr/>
        </p:nvSpPr>
        <p:spPr bwMode="auto">
          <a:xfrm>
            <a:off x="372633" y="2193210"/>
            <a:ext cx="832374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C1- ORTAK SINAVLARDA DERSE AİT OKUL POŞETLERİNİN  ZAMANINDAN ÖNCE AÇILMASI</a:t>
            </a:r>
          </a:p>
          <a:p>
            <a:pPr marL="0" indent="0">
              <a:buNone/>
            </a:pP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268930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2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8" name="4 İçerik Yer Tutucusu"/>
          <p:cNvSpPr txBox="1">
            <a:spLocks/>
          </p:cNvSpPr>
          <p:nvPr/>
        </p:nvSpPr>
        <p:spPr bwMode="auto">
          <a:xfrm>
            <a:off x="827584" y="2204864"/>
            <a:ext cx="7128792" cy="352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A- SINAV EVAKI GÜVENLİK KUTULARININ, BAKANLIK SINAV EVRAKI NAKİL GÖREVLİLERİNDEN TESLİM ALINMASI SIRASINDA TESPİT EDİLEN SORUNLAR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103715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20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459335" y="1340768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C1- AÇIKLAMASI:</a:t>
            </a:r>
          </a:p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Ortak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sınavlarda 3 derse ait sınav evrakları ayrı ayrı okul poşetlerinde, aynı sınav evrakı güvenlik kutusunda bulunmaktadır.</a:t>
            </a:r>
          </a:p>
          <a:p>
            <a:pPr marL="0" indent="0" algn="just">
              <a:buNone/>
            </a:pP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 evrakı güvenlik kutusu açıldığında okul poşetleri üzerinde bulunan etiketlerin kontrol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edilmediği,</a:t>
            </a:r>
          </a:p>
          <a:p>
            <a:pPr marL="0" indent="0" algn="just">
              <a:buNone/>
            </a:pP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Derse ait sınav evrakı güvenlik poşetleri üzerinde bulunan etiketlerin kontrol edilmeden salon görevlilerine teslim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edilmediği.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="" xmlns:p14="http://schemas.microsoft.com/office/powerpoint/2010/main" val="332098075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363055" y="1149933"/>
            <a:ext cx="8229600" cy="3359187"/>
          </a:xfrm>
        </p:spPr>
        <p:txBody>
          <a:bodyPr/>
          <a:lstStyle/>
          <a:p>
            <a:pPr marL="0" indent="0" algn="just">
              <a:buNone/>
            </a:pP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21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7" name="4 İçerik Yer Tutucusu"/>
          <p:cNvSpPr txBox="1">
            <a:spLocks/>
          </p:cNvSpPr>
          <p:nvPr/>
        </p:nvSpPr>
        <p:spPr bwMode="auto">
          <a:xfrm>
            <a:off x="2196869" y="191400"/>
            <a:ext cx="6912768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C-BİNA SINAV KOMİSYONUNCA YAPILAN HATALAR</a:t>
            </a:r>
          </a:p>
          <a:p>
            <a:pPr algn="ctr">
              <a:buNone/>
            </a:pP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4 İçerik Yer Tutucusu"/>
          <p:cNvSpPr txBox="1">
            <a:spLocks/>
          </p:cNvSpPr>
          <p:nvPr/>
        </p:nvSpPr>
        <p:spPr bwMode="auto">
          <a:xfrm>
            <a:off x="467544" y="2109648"/>
            <a:ext cx="8323745" cy="235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BİNA SINAV KOMİSYONU POŞET TESLİM TUTANAK FORMUNUN OKUL POŞETİNE KONULMAMASI</a:t>
            </a:r>
          </a:p>
          <a:p>
            <a:pPr marL="0" indent="0">
              <a:buNone/>
            </a:pP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061104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22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7" name="4 İçerik Yer Tutucusu"/>
          <p:cNvSpPr txBox="1">
            <a:spLocks/>
          </p:cNvSpPr>
          <p:nvPr/>
        </p:nvSpPr>
        <p:spPr bwMode="auto">
          <a:xfrm>
            <a:off x="2231232" y="214290"/>
            <a:ext cx="6912768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BİNA SINAV KOMİSYONU POŞET TESLİM TUTANAK FORMU</a:t>
            </a:r>
          </a:p>
          <a:p>
            <a:pPr algn="ctr">
              <a:buNone/>
            </a:pP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78" y="995687"/>
            <a:ext cx="8930125" cy="53606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076127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23</a:t>
            </a:fld>
            <a:endParaRPr lang="tr-TR" altLang="tr-TR"/>
          </a:p>
        </p:txBody>
      </p:sp>
      <p:sp>
        <p:nvSpPr>
          <p:cNvPr id="7" name="Dikdörtgen 6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3" name="Dikdörtgen 2"/>
          <p:cNvSpPr/>
          <p:nvPr/>
        </p:nvSpPr>
        <p:spPr>
          <a:xfrm>
            <a:off x="251520" y="1093371"/>
            <a:ext cx="85729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C2-AÇIKLAMASI: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Derse ait bina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sınav komisyonu poşet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teslim tutanak formunun o derse ait okul poşetine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konulmayıp, sınav evrakı güvenlik kutusuna konulduğu.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oturumdaki tüm derslerin aynı bina poşet teslim tutanak formuna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yazıldığı ve sınav evrakı güvenlik kutusuna konulduğu,</a:t>
            </a:r>
          </a:p>
          <a:p>
            <a:pPr marL="0" indent="0" algn="just">
              <a:buNone/>
            </a:pPr>
            <a:endPara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Poşet teslim tutanak formunun fotokopisinin okul poşetine konulduğu,</a:t>
            </a:r>
          </a:p>
          <a:p>
            <a:pPr marL="0" indent="0" algn="just">
              <a:buNone/>
            </a:pPr>
            <a:endPara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Poşet teslim tutanak formunun merkeze gönderilmediği.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905630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C3- DÖNÜŞ SINAV EVRAKI GÜVENLİK KUTUSUNUN YETERSİZ OLMASI VEYA DİĞER SEBEPLERDEN DOLAYI BAŞKA BİR DÖNÜŞ KUTUSUNUN KULLANILMASININ ZORUNLU OLDUĞU HALLERDE YAPILAN İŞ VE İŞLEMLERİN EKSİK OLMASI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24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6" name="4 İçerik Yer Tutucusu"/>
          <p:cNvSpPr txBox="1">
            <a:spLocks/>
          </p:cNvSpPr>
          <p:nvPr/>
        </p:nvSpPr>
        <p:spPr bwMode="auto">
          <a:xfrm>
            <a:off x="2196869" y="191400"/>
            <a:ext cx="6912768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C-BİNA SINAV KOMİSYONUNCA YAPILAN HATALAR</a:t>
            </a:r>
          </a:p>
          <a:p>
            <a:pPr algn="ctr">
              <a:buNone/>
            </a:pP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199911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040560"/>
          </a:xfrm>
        </p:spPr>
        <p:txBody>
          <a:bodyPr/>
          <a:lstStyle/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C3-AÇIKLAMASI: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Bazı salon görevlilerinin soru kitapçıklarını sınav evrakı güvenlik poşetine koymaları sebebiyle belirlenen dönüş sınav evrakı güvenlik kutu sayısı yetersiz kaldığı,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dönüş kutularının plastik kelepçe ile kapatıldığı,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Tutulan tutanağın sınav evrakı güvenlik kutusu üzerine yapıştırılmadığı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25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="" xmlns:p14="http://schemas.microsoft.com/office/powerpoint/2010/main" val="28691039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C4- DÖNÜŞ SINAV EVRAKI GÜVENLİK KUTULARININ KİLİTLENMESİ SIRASINDA GÜVENLİK KİLİDİNİN YANLIŞ TAKILMASI, KIRILMASI GİBİ DURUMLARDA YAPILAN İŞ VE İŞLEMLERİN EKSİK OLMASI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26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6" name="4 İçerik Yer Tutucusu"/>
          <p:cNvSpPr txBox="1">
            <a:spLocks/>
          </p:cNvSpPr>
          <p:nvPr/>
        </p:nvSpPr>
        <p:spPr bwMode="auto">
          <a:xfrm>
            <a:off x="2196869" y="191400"/>
            <a:ext cx="6912768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C-BİNA SINAV KOMİSYONUNCA YAPILAN HATALAR</a:t>
            </a:r>
          </a:p>
          <a:p>
            <a:pPr algn="ctr">
              <a:buNone/>
            </a:pP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740227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27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pic>
        <p:nvPicPr>
          <p:cNvPr id="5" name="Picture 2" descr="C:\Users\TEMEL\Desktop\Yeni klasör\20150324_122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880" y="1309712"/>
            <a:ext cx="8280920" cy="522920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9" name="4 İçerik Yer Tutucusu"/>
          <p:cNvSpPr txBox="1">
            <a:spLocks/>
          </p:cNvSpPr>
          <p:nvPr/>
        </p:nvSpPr>
        <p:spPr bwMode="auto">
          <a:xfrm>
            <a:off x="2711985" y="236577"/>
            <a:ext cx="5761773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TEK TARAFLI KİLİT</a:t>
            </a: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538001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28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pic>
        <p:nvPicPr>
          <p:cNvPr id="7" name="Picture 2" descr="C:\Users\TEMEL\Desktop\Yeni klasör\20150324_142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3174"/>
            <a:ext cx="7776864" cy="5013176"/>
          </a:xfrm>
          <a:prstGeom prst="rect">
            <a:avLst/>
          </a:prstGeom>
          <a:noFill/>
        </p:spPr>
      </p:pic>
      <p:sp>
        <p:nvSpPr>
          <p:cNvPr id="8" name="4 İçerik Yer Tutucusu"/>
          <p:cNvSpPr txBox="1">
            <a:spLocks/>
          </p:cNvSpPr>
          <p:nvPr/>
        </p:nvSpPr>
        <p:spPr bwMode="auto">
          <a:xfrm>
            <a:off x="2711985" y="236577"/>
            <a:ext cx="5761773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FARKLI RENKTE KİLİT</a:t>
            </a: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673394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29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8" name="4 İçerik Yer Tutucusu"/>
          <p:cNvSpPr txBox="1">
            <a:spLocks/>
          </p:cNvSpPr>
          <p:nvPr/>
        </p:nvSpPr>
        <p:spPr bwMode="auto">
          <a:xfrm>
            <a:off x="2711985" y="236577"/>
            <a:ext cx="5761773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HATALI KİLİTLEME</a:t>
            </a: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TEMEL\Desktop\Yeni klasör\20150324_142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955793"/>
            <a:ext cx="8892480" cy="5400557"/>
          </a:xfrm>
          <a:prstGeom prst="rect">
            <a:avLst/>
          </a:prstGeom>
          <a:noFill/>
        </p:spPr>
      </p:pic>
      <p:sp>
        <p:nvSpPr>
          <p:cNvPr id="10" name="5 Oval"/>
          <p:cNvSpPr/>
          <p:nvPr/>
        </p:nvSpPr>
        <p:spPr>
          <a:xfrm>
            <a:off x="5077036" y="3630836"/>
            <a:ext cx="295232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HATALI  KİLİTLEME</a:t>
            </a:r>
            <a:endParaRPr lang="tr-TR" sz="3200" dirty="0"/>
          </a:p>
        </p:txBody>
      </p:sp>
      <p:sp>
        <p:nvSpPr>
          <p:cNvPr id="11" name="4 Aşağı Ok"/>
          <p:cNvSpPr/>
          <p:nvPr/>
        </p:nvSpPr>
        <p:spPr>
          <a:xfrm>
            <a:off x="3710372" y="2694732"/>
            <a:ext cx="79208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0211753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363055" y="1149933"/>
            <a:ext cx="8229600" cy="5145435"/>
          </a:xfrm>
        </p:spPr>
        <p:txBody>
          <a:bodyPr/>
          <a:lstStyle/>
          <a:p>
            <a:pPr marL="0" indent="0" algn="just">
              <a:buNone/>
            </a:pP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3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7" name="4 İçerik Yer Tutucusu"/>
          <p:cNvSpPr txBox="1">
            <a:spLocks/>
          </p:cNvSpPr>
          <p:nvPr/>
        </p:nvSpPr>
        <p:spPr bwMode="auto">
          <a:xfrm>
            <a:off x="476022" y="2132856"/>
            <a:ext cx="8229600" cy="244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A1- BÖLGE SINAV YÜRÜTME KOMİSYONUNUN EN AZ İKİ ÜYESİ TARAFINDAN YAPILMASI ZORUNLU OLAN BU GÖREVİN İL VE İLÇELERDE</a:t>
            </a:r>
          </a:p>
          <a:p>
            <a:pPr marL="0" indent="0" algn="ctr">
              <a:buFont typeface="Arial" charset="0"/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DİĞER  PERSONELCE YAPILMASI</a:t>
            </a:r>
          </a:p>
          <a:p>
            <a:pPr marL="0" indent="0" algn="ctr">
              <a:buFont typeface="Arial" charset="0"/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charset="0"/>
              <a:buNone/>
            </a:pP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9" name="4 İçerik Yer Tutucusu"/>
          <p:cNvSpPr txBox="1">
            <a:spLocks/>
          </p:cNvSpPr>
          <p:nvPr/>
        </p:nvSpPr>
        <p:spPr bwMode="auto">
          <a:xfrm>
            <a:off x="2555776" y="11875"/>
            <a:ext cx="6588224" cy="9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A-SINAV EVAKI GÜVENLİK KUTULARININ, SINAV EVRAKI NAKİL GÖREVLİLERİNDEN TESLİM ALINMASI SIRASINDA TESPİT EDİLEN SORUNLAR</a:t>
            </a:r>
            <a:endParaRPr lang="tr-TR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832354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C4- AÇIKLAMASI: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-Sınav evrakı güvenlik kutususun kilitlenmesi sırasında, güvenlik kilidinin yanlış takılması/kırılması durumunda emniyet görevlisinin imzasının bulunduğu tutanağın düzenlenmediği,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Kilidin yanlış takılması durumunda diğer tedbirlerin alınmadığı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30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="" xmlns:p14="http://schemas.microsoft.com/office/powerpoint/2010/main" val="57061054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C5-BİR ÖĞRENCİNİN YERLEŞTİRİLDİĞİ  SALONUN DIŞINDA BAŞKA BİR SALONDA SINAVA ALINMASINA YÖNELİK HAZIRLANAN TUTANAK VE İŞLEMLERİN EKSİK OLMASI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31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6" name="4 İçerik Yer Tutucusu"/>
          <p:cNvSpPr txBox="1">
            <a:spLocks/>
          </p:cNvSpPr>
          <p:nvPr/>
        </p:nvSpPr>
        <p:spPr bwMode="auto">
          <a:xfrm>
            <a:off x="2196869" y="191400"/>
            <a:ext cx="6912768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C-BİNA SINAV KOMİSYONUNCA YAPILAN HATALAR</a:t>
            </a:r>
          </a:p>
          <a:p>
            <a:pPr algn="ctr">
              <a:buNone/>
            </a:pP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189843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C5-AÇIKLAMASI: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-Sehven sınava alındığına dair tutanak tutulduğu,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-Öğrencilerin bölge sınav yürütme komisyonunun kararı gereği bir başka salonda sınava alındığına dair tutanak tutulduğu ve öğrenciye ait herhangi bir bilginin tutanağa eklenmediği.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32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="" xmlns:p14="http://schemas.microsoft.com/office/powerpoint/2010/main" val="142877752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C6-YEDEK POŞETLERİN AÇILMASI VE YEDEK SINAV EVRAKININ KULLANILDIĞINA DAİR TUTULAN TUTANAKLARDAKİ GEREKÇELERİN YETERLİ OLMAMASI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33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6" name="4 İçerik Yer Tutucusu"/>
          <p:cNvSpPr txBox="1">
            <a:spLocks/>
          </p:cNvSpPr>
          <p:nvPr/>
        </p:nvSpPr>
        <p:spPr bwMode="auto">
          <a:xfrm>
            <a:off x="2196869" y="191400"/>
            <a:ext cx="6912768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C-BİNA SINAV KOMİSYONUNCA YAPILAN HATALAR</a:t>
            </a:r>
          </a:p>
          <a:p>
            <a:pPr algn="ctr">
              <a:buNone/>
            </a:pP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245862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C6-AÇIKLAMASI: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Kitapçık türü eksikliğine bağlı olarak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Asıl cevap kâğıdının çıkmadığı ve bu cevap kâğıdının daha sonra bulunduğu,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Muaf olan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öğrencinin sınava alındığı ve yedek evrak kullandırıldığı.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34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="" xmlns:p14="http://schemas.microsoft.com/office/powerpoint/2010/main" val="327583356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35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44874" y="2174025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C7-OKULLARDA YAPILAN TOPLANTILARIN YETERLİ VE ETKİLİ OLMAMASI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6" name="4 İçerik Yer Tutucusu"/>
          <p:cNvSpPr txBox="1">
            <a:spLocks/>
          </p:cNvSpPr>
          <p:nvPr/>
        </p:nvSpPr>
        <p:spPr bwMode="auto">
          <a:xfrm>
            <a:off x="2196869" y="191400"/>
            <a:ext cx="6912768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C-BİNA SINAV KOMİSYONUNCA YAPILAN HATALAR</a:t>
            </a:r>
          </a:p>
          <a:p>
            <a:pPr algn="ctr">
              <a:buNone/>
            </a:pP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448292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36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159598"/>
          </a:xfrm>
        </p:spPr>
        <p:txBody>
          <a:bodyPr/>
          <a:lstStyle/>
          <a:p>
            <a:pPr marL="0" indent="0" algn="just">
              <a:buNone/>
            </a:pPr>
            <a:r>
              <a:rPr lang="tr-TR" sz="1600" b="1" dirty="0" smtClean="0"/>
              <a:t>C7-AÇIKLAMASI:</a:t>
            </a:r>
          </a:p>
          <a:p>
            <a:pPr marL="0" indent="0" algn="just">
              <a:buNone/>
            </a:pPr>
            <a:r>
              <a:rPr lang="tr-TR" sz="1600" b="1" dirty="0" smtClean="0"/>
              <a:t> -</a:t>
            </a:r>
            <a:r>
              <a:rPr lang="tr-TR" sz="1600" b="1" dirty="0"/>
              <a:t>Salon </a:t>
            </a:r>
            <a:r>
              <a:rPr lang="tr-TR" sz="1600" b="1" dirty="0" smtClean="0"/>
              <a:t>görevlilerinin sınav kurallarını okumadığı </a:t>
            </a:r>
            <a:r>
              <a:rPr lang="tr-TR" sz="1600" b="1" dirty="0"/>
              <a:t>yapılan toplantıya </a:t>
            </a:r>
            <a:r>
              <a:rPr lang="tr-TR" sz="1600" b="1" dirty="0" smtClean="0"/>
              <a:t>katılmadıkları, katıldıkları </a:t>
            </a:r>
            <a:r>
              <a:rPr lang="tr-TR" sz="1600" b="1" dirty="0"/>
              <a:t>halde yeterince bilgilenmedikleri yapılan hatalardan anlaşılmaktadır</a:t>
            </a:r>
            <a:r>
              <a:rPr lang="tr-TR" sz="1600" b="1" dirty="0" smtClean="0"/>
              <a:t>.</a:t>
            </a:r>
          </a:p>
          <a:p>
            <a:pPr marL="0" indent="0" algn="just">
              <a:buNone/>
            </a:pPr>
            <a:r>
              <a:rPr lang="tr-TR" sz="1600" b="1" dirty="0" smtClean="0"/>
              <a:t> - </a:t>
            </a:r>
            <a:r>
              <a:rPr lang="tr-TR" sz="1600" b="1" dirty="0"/>
              <a:t>Soru kitapçıklarını güvenlik poşetine koyduğu,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</a:t>
            </a:r>
            <a:r>
              <a:rPr lang="tr-TR" sz="1600" b="1" dirty="0"/>
              <a:t>Salon görevlilerinin poşet teslim alma /verme konusu ile ilgili tutanak tuttuğu,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</a:t>
            </a:r>
            <a:r>
              <a:rPr lang="tr-TR" sz="1600" b="1" dirty="0"/>
              <a:t>Cevap kâğıtlarını sınav evrakı güvenlik poşetine karışık şekilde koyduğu,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</a:t>
            </a:r>
            <a:r>
              <a:rPr lang="tr-TR" sz="1600" b="1" dirty="0"/>
              <a:t>Sınav evrakı güvenlik poşetinin kesik olduğuna dair tutanak tutulduğu,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Sehven </a:t>
            </a:r>
            <a:r>
              <a:rPr lang="tr-TR" sz="1600" b="1" dirty="0"/>
              <a:t>imzalama, kodlama yapıldığı ve bu sebepten dolayı </a:t>
            </a:r>
            <a:r>
              <a:rPr lang="tr-TR" sz="1600" b="1" dirty="0" err="1"/>
              <a:t>daksil</a:t>
            </a:r>
            <a:r>
              <a:rPr lang="tr-TR" sz="1600" b="1" dirty="0"/>
              <a:t> kullanıldığına dair tutanak tutulduğu,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</a:t>
            </a:r>
            <a:r>
              <a:rPr lang="tr-TR" sz="1600" b="1" dirty="0"/>
              <a:t>Öğrencinin cevap kâğıdında girmedi bölümünün yanlışlıkla kodlandığına dair tutanak tutulduğu,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</a:t>
            </a:r>
            <a:r>
              <a:rPr lang="tr-TR" sz="1600" b="1" dirty="0"/>
              <a:t>Soru kitapçıkların arka arkaya dağıtıldığı,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Muaf </a:t>
            </a:r>
            <a:r>
              <a:rPr lang="tr-TR" sz="1600" b="1" dirty="0"/>
              <a:t>olan öğrenciyi sınava aldığı, öğrenci listesine isim eklediği,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</a:t>
            </a:r>
            <a:r>
              <a:rPr lang="tr-TR" sz="1600" b="1" dirty="0"/>
              <a:t>Sınava girmeyen öğrencinin bilgilerini cevap kâğıdı ve öğrenci yoklama listesine kodlamadığı,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</a:t>
            </a:r>
            <a:r>
              <a:rPr lang="tr-TR" sz="1600" b="1" dirty="0"/>
              <a:t>Öğrenci yoklama listesinde kitapçık türlerini kodlamadığı,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</a:t>
            </a:r>
            <a:r>
              <a:rPr lang="tr-TR" sz="1600" b="1" dirty="0"/>
              <a:t>Öğrencinin, öğrenci yoklama listesinde ’ki isminin yanlış yazıldığını iddia etmesi üzerine salon görevlileri hem asıl hem de öğrencinin iddiası üzerine öğrenci yoklama listesi oluşturduğu,</a:t>
            </a:r>
          </a:p>
          <a:p>
            <a:pPr marL="0" indent="0">
              <a:buNone/>
            </a:pPr>
            <a:endParaRPr lang="tr-TR" sz="1600" b="1" dirty="0"/>
          </a:p>
        </p:txBody>
      </p:sp>
    </p:spTree>
    <p:extLst>
      <p:ext uri="{BB962C8B-B14F-4D97-AF65-F5344CB8AC3E}">
        <p14:creationId xmlns="" xmlns:p14="http://schemas.microsoft.com/office/powerpoint/2010/main" val="169816392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37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82319" y="2492896"/>
            <a:ext cx="8229600" cy="2332856"/>
          </a:xfrm>
        </p:spPr>
        <p:txBody>
          <a:bodyPr/>
          <a:lstStyle/>
          <a:p>
            <a:pPr marL="0" indent="0" algn="ctr">
              <a:buNone/>
            </a:pP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D-</a:t>
            </a:r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SALON GÖREVLİLERİNCE YAPILAN HATALAR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12547534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38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D1-SINAV BAŞLAMADAN ÖNCE ÖĞRENCİ YOKLAMA LİSTESİNDE ÖĞRENCİLERİN KİMLİK KONTROLLERİ İLE ASIL YERLERİNE OTURUP /OTURMADIKLARI KONTROLLERİNİN YAPILMAMASI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İçerik Yer Tutucusu 1"/>
          <p:cNvSpPr txBox="1">
            <a:spLocks/>
          </p:cNvSpPr>
          <p:nvPr/>
        </p:nvSpPr>
        <p:spPr bwMode="auto">
          <a:xfrm>
            <a:off x="2267744" y="351805"/>
            <a:ext cx="7005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D-SALON GÖREVLİLERİNCE YAPILAN HATALAR</a:t>
            </a:r>
          </a:p>
          <a:p>
            <a:pPr marL="0" indent="0">
              <a:buFont typeface="Arial" charset="0"/>
              <a:buNone/>
            </a:pPr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477127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39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6" name="İçerik Yer Tutucusu 1"/>
          <p:cNvSpPr txBox="1">
            <a:spLocks/>
          </p:cNvSpPr>
          <p:nvPr/>
        </p:nvSpPr>
        <p:spPr bwMode="auto">
          <a:xfrm>
            <a:off x="2267744" y="351805"/>
            <a:ext cx="7005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ÖĞRENCİ YOKLAMA LİSTESİ</a:t>
            </a:r>
          </a:p>
          <a:p>
            <a:pPr marL="0" indent="0">
              <a:buFont typeface="Arial" charset="0"/>
              <a:buNone/>
            </a:pPr>
            <a:endParaRPr lang="tr-TR" sz="2000" dirty="0">
              <a:solidFill>
                <a:schemeClr val="bg1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22" y="214290"/>
            <a:ext cx="4464496" cy="5699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313261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A1- AÇIKLAMASI: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Sınav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Evrakı Nakil Görevlilerinin tutanak ve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raporlarında Bölge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 Yürütme Komisyonun sınav evraklarının teslim alınması/edilmesi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işlemlerinde hazır bulunmamakta oldukları belirtilmektedir.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="" xmlns:p14="http://schemas.microsoft.com/office/powerpoint/2010/main" val="66991392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D1- AÇIKLAMASI:</a:t>
            </a:r>
          </a:p>
          <a:p>
            <a:pPr marL="0" lv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Ait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olduğu sıraya oturmayan öğrencinin daha sonra ait olduğu sıraya alınarak sınava devam ettirildiği,</a:t>
            </a:r>
          </a:p>
          <a:p>
            <a:pPr marL="0" lv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Gelmeyen öğrencinin cevap kâğıdını işaretleyen öğrencinin, bilgileri bu cevap kâğıdına kodlanarak merkeze gönderildiği,</a:t>
            </a:r>
          </a:p>
          <a:p>
            <a:pPr marL="0" lv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 yoklama listesinde ismi olmayan bir öğrencinin, sınava gelmeyen bir öğrencinin cevap kâğıdını kullandığı ve daha sonra yapılan kontrollerde bu durumun belirlendiği cevap kâğıdında iptalin kodlandığına dair tutanağın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tutulduğu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40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="" xmlns:p14="http://schemas.microsoft.com/office/powerpoint/2010/main" val="32618450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D2-BİNA SINAV KOMİSYONUNDAN SINAV EVRAKI GÜVENLİK POŞETLERİNİN TESLİM ALINMASI SIRASINDA GEREKLİ KONTROLLERİN YAPILMAMASI</a:t>
            </a:r>
          </a:p>
          <a:p>
            <a:pPr marL="0" indent="0" algn="ctr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41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6" name="İçerik Yer Tutucusu 1"/>
          <p:cNvSpPr txBox="1">
            <a:spLocks/>
          </p:cNvSpPr>
          <p:nvPr/>
        </p:nvSpPr>
        <p:spPr bwMode="auto">
          <a:xfrm>
            <a:off x="2267744" y="351805"/>
            <a:ext cx="7005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D-SALON GÖREVLİLERİNCE YAPILAN HATALAR</a:t>
            </a:r>
          </a:p>
          <a:p>
            <a:pPr marL="0" indent="0">
              <a:buFont typeface="Arial" charset="0"/>
              <a:buNone/>
            </a:pPr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040769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42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6" name="İçerik Yer Tutucusu 1"/>
          <p:cNvSpPr txBox="1">
            <a:spLocks/>
          </p:cNvSpPr>
          <p:nvPr/>
        </p:nvSpPr>
        <p:spPr bwMode="auto">
          <a:xfrm>
            <a:off x="2138536" y="370611"/>
            <a:ext cx="7005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GÜVENLİK POŞETİ ETİKETİNİN KONTROL EDİLMESİ</a:t>
            </a:r>
          </a:p>
          <a:p>
            <a:pPr marL="0" indent="0">
              <a:buFont typeface="Arial" charset="0"/>
              <a:buNone/>
            </a:pPr>
            <a:endParaRPr lang="tr-TR" sz="2000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TEZCAN\Desktop\20150401_10293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3857628"/>
            <a:ext cx="7776864" cy="49294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8271181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D2-AÇIKLAMASI:</a:t>
            </a:r>
          </a:p>
          <a:p>
            <a:pPr marL="0" lv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-Salon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görevlilerince sınav evrakı güvenlik poşetinin yırtık veya kesik olduğuna dair tutanak tutulduğu,</a:t>
            </a:r>
          </a:p>
          <a:p>
            <a:pPr marL="0" lv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-Bir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başka salona ait olduğuna dair tutanak tutulduğu,</a:t>
            </a:r>
          </a:p>
          <a:p>
            <a:pPr marL="0" lvl="0" indent="0" algn="just">
              <a:buNone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-Bir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başka derse ait olduğuna dair tutanak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tutulduğu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43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="" xmlns:p14="http://schemas.microsoft.com/office/powerpoint/2010/main" val="154089425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5237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D3-ASIL VEYA YEDEK SALONDA SINAVA GİRECEK ADAYIN </a:t>
            </a:r>
          </a:p>
          <a:p>
            <a:pPr marL="0" indent="0" algn="ctr">
              <a:buNone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GELMEDİĞİ SALONLARDA</a:t>
            </a:r>
          </a:p>
          <a:p>
            <a:pPr marL="0" indent="0" algn="ctr"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SINAV SALON POŞETİ AÇILMAYACAK,</a:t>
            </a:r>
          </a:p>
          <a:p>
            <a:pPr marL="0" indent="0"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TUTANAK DÜZENLENİP </a:t>
            </a:r>
          </a:p>
          <a:p>
            <a:pPr marL="0" indent="0"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BİNA SINAV KOMİSYONU BAŞKANINA TESLİM EDİLECEKTİR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44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7" name="İçerik Yer Tutucusu 1"/>
          <p:cNvSpPr txBox="1">
            <a:spLocks/>
          </p:cNvSpPr>
          <p:nvPr/>
        </p:nvSpPr>
        <p:spPr bwMode="auto">
          <a:xfrm>
            <a:off x="2267744" y="191290"/>
            <a:ext cx="7005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D-SALON GÖREVLİLERİNCE YAPILAN HATALAR</a:t>
            </a:r>
          </a:p>
          <a:p>
            <a:pPr marL="0" indent="0">
              <a:buFont typeface="Arial" charset="0"/>
              <a:buNone/>
            </a:pPr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787873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45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D3-AÇIKLAMASI:</a:t>
            </a:r>
          </a:p>
          <a:p>
            <a:pPr marL="0" lv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-Belirlenen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sürede öğrenci sınava girmediğinde, salon görevlileri salona ait sınav evrakı güvenlik poşetini açmadan ve konu ile ilgili tutanak tutmadan bina sınav komisyonuna teslim ettiği,</a:t>
            </a:r>
          </a:p>
          <a:p>
            <a:pPr marL="0" lv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-Belirlenen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sürede öğrenci sınava girmediğinde sınav evrakı güvenlik poşetinin açılmadığı ve olayla ilgili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açıklayıcı tutanak tutulmadığı.</a:t>
            </a:r>
          </a:p>
          <a:p>
            <a:pPr marL="0" lv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(bu gibi durumlarda ne yapılmalı)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92494023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46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41792" y="219551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D4- SINAV EVRAKLARINDAKİ KODLAMANIN VE DİĞER İŞLEMLERİN EKSİK YAPILMASI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6" name="İçerik Yer Tutucusu 1"/>
          <p:cNvSpPr txBox="1">
            <a:spLocks/>
          </p:cNvSpPr>
          <p:nvPr/>
        </p:nvSpPr>
        <p:spPr bwMode="auto">
          <a:xfrm>
            <a:off x="2267744" y="351805"/>
            <a:ext cx="7005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D-SALON GÖREVLİLERİNCE YAPILAN HATALAR</a:t>
            </a:r>
          </a:p>
          <a:p>
            <a:pPr marL="0" indent="0">
              <a:buFont typeface="Arial" charset="0"/>
              <a:buNone/>
            </a:pPr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424695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47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D4-AÇIKLAMASI:</a:t>
            </a:r>
          </a:p>
          <a:p>
            <a:pPr marL="0" lvl="0" indent="0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-Sınav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evraklarındaki kodlamaların tükenmez kalemle yapıldığı,</a:t>
            </a:r>
          </a:p>
          <a:p>
            <a:pPr marL="0" lvl="0" indent="0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Daksil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kullanıldığı ve buna dair tutanak tutulduğu,</a:t>
            </a:r>
          </a:p>
          <a:p>
            <a:pPr marL="0" lvl="0" indent="0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-Oturma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düzeni oluşturulmasında dikkatli davranılmadığı,</a:t>
            </a:r>
          </a:p>
          <a:p>
            <a:pPr marL="0" lvl="0" indent="0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-Kitapçıkların ardışık (AA..BB..)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şekilde dağıtıldığı,</a:t>
            </a:r>
          </a:p>
          <a:p>
            <a:pPr marL="0" lvl="0" indent="0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Kitapçık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türünün eksikliğine bağlı olarak kitapçık türlerinin arka arkaya gelmesi durumunda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kitapçıkların dağıtım şeklinin değiştirilmesi gerekirken yedek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poşetin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açıldığı.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54846347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48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41792" y="219551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D5- ÖĞRENCİ YOKLAMA LİSTESİNDE ADI OLMAYAN ÖĞRENCİNİN SINAVA ALINMASI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İçerik Yer Tutucusu 1"/>
          <p:cNvSpPr txBox="1">
            <a:spLocks/>
          </p:cNvSpPr>
          <p:nvPr/>
        </p:nvSpPr>
        <p:spPr bwMode="auto">
          <a:xfrm>
            <a:off x="2267744" y="256216"/>
            <a:ext cx="7005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D-SALON GÖREVLİLERİNCE YAPILAN HATALAR</a:t>
            </a:r>
          </a:p>
          <a:p>
            <a:pPr marL="0" indent="0">
              <a:buFont typeface="Arial" charset="0"/>
              <a:buNone/>
            </a:pPr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195482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49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D5-AÇIKLAMASI:</a:t>
            </a:r>
          </a:p>
          <a:p>
            <a:pPr mar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Asıl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salondaki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 yoklama listesinde ismi olmadığı halde yedek cevap kağıdı kullandırarak sınava aldığı ve öğrenci yoklama listesine kayıt ederek tutanak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tutulduğu,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Öğrenci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yoklama listesinde ismi olmadığı halde yedek cevap kâğıdı kullandırarak sınava aldığı ve öğrenci yoklama listesine kayıt ederek tutanak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tutulmadığı,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Yedek salonda sınava girmesi gereken öğrenciyi asıl salonda sınava alıp, cevap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kâğıdının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asıl salona ait sınav evrakı güvenlik poşetine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konulduğu.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425557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457333" y="1988840"/>
            <a:ext cx="8229600" cy="3503203"/>
          </a:xfrm>
        </p:spPr>
        <p:txBody>
          <a:bodyPr/>
          <a:lstStyle/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A2-SINAV EVRAKI GÜVENLİK KUTULARININ ÜZERİNDE BULUNAN ETİKETİN VE GÜVENLİK KİLİTLERİNİN KONTROL EDİLMEMESİ</a:t>
            </a:r>
          </a:p>
          <a:p>
            <a:pPr marL="0" indent="0" algn="just">
              <a:buNone/>
            </a:pPr>
            <a:endParaRPr lang="tr-TR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5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8" name="4 İçerik Yer Tutucusu"/>
          <p:cNvSpPr txBox="1">
            <a:spLocks/>
          </p:cNvSpPr>
          <p:nvPr/>
        </p:nvSpPr>
        <p:spPr bwMode="auto">
          <a:xfrm>
            <a:off x="2555776" y="11875"/>
            <a:ext cx="6588224" cy="9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A-SINAV EVAKI GÜVENLİK KUTULARININ, SINAV EVRAKI NAKİL GÖREVLİLERİNDEN TESLİM ALINMASI SIRASINDA TESPİT EDİLEN SORUNLAR</a:t>
            </a:r>
            <a:endParaRPr lang="tr-TR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178153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50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D6-SINAV EVRAKI GÜVENLİK POŞETİNE SINAV EVRAKININ KONULMASININ UNUTULMASI DURUMUNDA BU HATANIN BİR BAŞKA HATA İLE GİDERİLMEYE ÇALIŞILMASI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İçerik Yer Tutucusu 1"/>
          <p:cNvSpPr txBox="1">
            <a:spLocks/>
          </p:cNvSpPr>
          <p:nvPr/>
        </p:nvSpPr>
        <p:spPr bwMode="auto">
          <a:xfrm>
            <a:off x="2267744" y="236711"/>
            <a:ext cx="7005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D-SALON GÖREVLİLERİNCE YAPILAN HATALAR</a:t>
            </a:r>
          </a:p>
          <a:p>
            <a:pPr marL="0" indent="0">
              <a:buFont typeface="Arial" charset="0"/>
              <a:buNone/>
            </a:pPr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13243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51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D6-AÇIKLAMASI:</a:t>
            </a:r>
          </a:p>
          <a:p>
            <a:pPr marL="0" lvl="0" indent="0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Kapatılan sınav evrakı güvenlik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poşetinin açıldığı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bu konu ile ilgili tutanak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tutulduğu.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667146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52</a:t>
            </a:fld>
            <a:endParaRPr lang="tr-TR" altLang="tr-TR"/>
          </a:p>
        </p:txBody>
      </p:sp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323850" y="1700213"/>
            <a:ext cx="8640638" cy="1143000"/>
          </a:xfrm>
        </p:spPr>
        <p:txBody>
          <a:bodyPr/>
          <a:lstStyle/>
          <a:p>
            <a:r>
              <a:rPr lang="tr-TR" alt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Dinlediğiniz İçin Teşekkür Ederiz...</a:t>
            </a:r>
            <a:endParaRPr lang="tr-TR" altLang="tr-TR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3212976"/>
            <a:ext cx="2520280" cy="2232248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="" xmlns:p14="http://schemas.microsoft.com/office/powerpoint/2010/main" val="90990029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6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pic>
        <p:nvPicPr>
          <p:cNvPr id="7" name="Picture 2" descr="C:\Users\TEZCAN\Desktop\20150402_14224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412776"/>
            <a:ext cx="7803443" cy="43894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4 İçerik Yer Tutucusu"/>
          <p:cNvSpPr txBox="1">
            <a:spLocks/>
          </p:cNvSpPr>
          <p:nvPr/>
        </p:nvSpPr>
        <p:spPr bwMode="auto">
          <a:xfrm>
            <a:off x="3421632" y="258394"/>
            <a:ext cx="4176464" cy="58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DOĞRU KİLİTLEME</a:t>
            </a:r>
            <a:endParaRPr lang="tr-TR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078678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A2-AÇIKLAMASI:</a:t>
            </a:r>
          </a:p>
          <a:p>
            <a:pPr marL="0" indent="0" algn="just">
              <a:buNone/>
            </a:pP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soruna bağlı olarak,</a:t>
            </a:r>
          </a:p>
          <a:p>
            <a:pPr marL="0" indent="0" algn="just">
              <a:buNone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-Başka il/ilçe Sınav Evrak Güvenlik Kutularının alındığı,</a:t>
            </a:r>
          </a:p>
          <a:p>
            <a:pPr marL="0" indent="0" algn="just">
              <a:buNone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-Sınav Evrak Güvenlik Kutularının eksik alındığı,</a:t>
            </a:r>
          </a:p>
          <a:p>
            <a:pPr marL="0" indent="0" algn="just">
              <a:buNone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-Güvenlik kilitleri kırık bir şekilde Sınav Evrakı Saklama Odasına konulduğu,</a:t>
            </a:r>
          </a:p>
          <a:p>
            <a:pPr marL="0" indent="0" algn="just">
              <a:buNone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Güvenlik kilitleri kırık bir şekilde il/ilçe kuryelerine teslim edildiği,</a:t>
            </a:r>
          </a:p>
          <a:p>
            <a:pPr marL="0" indent="0" algn="just">
              <a:buNone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-Sınav Evrak Güvenlik Kutularının Güvenlik kilitleri kırık bir şekilde okullara teslim edildiği,</a:t>
            </a:r>
          </a:p>
          <a:p>
            <a:pPr marL="0" indent="0" algn="just">
              <a:buNone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 Evrak Güvenlik Kutularının teslim alınması sırasında durum tespiti yapılmadığından tüm sorumluluk Bölge Sınav Yürütme Komisyonuna ait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olduğu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7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="" xmlns:p14="http://schemas.microsoft.com/office/powerpoint/2010/main" val="336606447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371900" y="1844824"/>
            <a:ext cx="8229600" cy="2063043"/>
          </a:xfrm>
        </p:spPr>
        <p:txBody>
          <a:bodyPr/>
          <a:lstStyle/>
          <a:p>
            <a:pPr marL="0" indent="0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A3- GÜVENLİK KİLİTLERİ KIRIK OLAN SINAV EVRAKI GÜVENLİK KUTULARININ TESLİM ALINMASI, SINAV EVRAKI SAKLAMA ODASINA KONULMASI SÜRECİNDE EKSİK İŞ VE İŞLEMLERİN YAPILMASI</a:t>
            </a:r>
          </a:p>
          <a:p>
            <a:pPr marL="0" indent="0"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8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8" name="4 İçerik Yer Tutucusu"/>
          <p:cNvSpPr txBox="1">
            <a:spLocks/>
          </p:cNvSpPr>
          <p:nvPr/>
        </p:nvSpPr>
        <p:spPr bwMode="auto">
          <a:xfrm>
            <a:off x="2555776" y="11875"/>
            <a:ext cx="6048672" cy="9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A-SINAV EVAKI GÜVENLİK KUTULARININ, SINAV EVRAKI NAKİL GÖREVLİLERİNDEN TESLİM ALINMASI SIRASINDA TESPİT EDİLEN SORUNLAR</a:t>
            </a:r>
            <a:endParaRPr lang="tr-TR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257395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9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pic>
        <p:nvPicPr>
          <p:cNvPr id="7" name="Picture 2" descr="C:\Users\TEMEL\Desktop\Yeni klasör\20150324_100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28874"/>
            <a:ext cx="7848872" cy="4896544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20012166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8697</TotalTime>
  <Words>1920</Words>
  <Application>Microsoft Office PowerPoint</Application>
  <PresentationFormat>Ekran Gösterisi (4:3)</PresentationFormat>
  <Paragraphs>319</Paragraphs>
  <Slides>52</Slides>
  <Notes>18</Notes>
  <HiddenSlides>19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52</vt:i4>
      </vt:variant>
    </vt:vector>
  </HeadingPairs>
  <TitlesOfParts>
    <vt:vector size="53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Dinlediğiniz İçin Teşekkür Ederiz...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Bahar TUNCER</dc:creator>
  <cp:lastModifiedBy>k.meb20151117</cp:lastModifiedBy>
  <cp:revision>902</cp:revision>
  <dcterms:created xsi:type="dcterms:W3CDTF">2011-10-11T08:25:07Z</dcterms:created>
  <dcterms:modified xsi:type="dcterms:W3CDTF">2016-04-19T13:40:31Z</dcterms:modified>
</cp:coreProperties>
</file>